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48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11" r:id="rId21"/>
    <p:sldId id="383" r:id="rId22"/>
    <p:sldId id="412" r:id="rId23"/>
    <p:sldId id="364" r:id="rId24"/>
    <p:sldId id="385" r:id="rId25"/>
    <p:sldId id="413" r:id="rId26"/>
    <p:sldId id="386" r:id="rId27"/>
    <p:sldId id="388" r:id="rId28"/>
    <p:sldId id="422" r:id="rId29"/>
    <p:sldId id="421" r:id="rId30"/>
    <p:sldId id="390" r:id="rId31"/>
    <p:sldId id="384" r:id="rId32"/>
    <p:sldId id="281" r:id="rId33"/>
    <p:sldId id="420" r:id="rId34"/>
    <p:sldId id="424" r:id="rId35"/>
    <p:sldId id="425" r:id="rId36"/>
    <p:sldId id="423" r:id="rId37"/>
    <p:sldId id="405" r:id="rId38"/>
    <p:sldId id="406" r:id="rId39"/>
    <p:sldId id="409" r:id="rId40"/>
    <p:sldId id="380" r:id="rId41"/>
    <p:sldId id="396" r:id="rId42"/>
    <p:sldId id="397" r:id="rId43"/>
    <p:sldId id="395" r:id="rId44"/>
    <p:sldId id="381" r:id="rId45"/>
    <p:sldId id="382" r:id="rId46"/>
    <p:sldId id="352" r:id="rId47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555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 ../</a:t>
                </a:r>
                <a:r>
                  <a:rPr lang="en-US" sz="2844" dirty="0"/>
                  <a:t>data/</a:t>
                </a:r>
                <a:r>
                  <a:rPr lang="en-US" sz="2844" dirty="0" err="1"/>
                  <a:t>bm.dta</a:t>
                </a:r>
                <a:r>
                  <a:rPr lang="en-US" sz="2844" dirty="0"/>
                  <a:t> </a:t>
                </a: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844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 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blipFill>
                <a:blip r:embed="rId2"/>
                <a:stretch>
                  <a:fillRect l="-1577" t="-1347" r="-1482" b="-17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626599" y="2374900"/>
            <a:ext cx="3269579" cy="1130300"/>
          </a:xfrm>
          <a:prstGeom prst="wedgeRoundRectCallout">
            <a:avLst>
              <a:gd name="adj1" fmla="val -66573"/>
              <a:gd name="adj2" fmla="val 973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of non Black people that received a call back</a:t>
            </a:r>
          </a:p>
        </p:txBody>
      </p:sp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</a:t>
            </a:r>
            <a:r>
              <a:rPr lang="en-GB" sz="3200">
                <a:latin typeface="Palatino Linotype" charset="0"/>
                <a:ea typeface="Palatino Linotype" charset="0"/>
                <a:cs typeface="Palatino Linotype" charset="0"/>
              </a:rPr>
              <a:t>potential confounding factors</a:t>
            </a: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35841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6792938" cy="1125312"/>
          </a:xfrm>
          <a:prstGeom prst="wedgeRoundRectCallout">
            <a:avLst>
              <a:gd name="adj1" fmla="val -28532"/>
              <a:gd name="adj2" fmla="val -20143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3.2% lower chance of receiving a call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407"/>
            <a:ext cx="6330632" cy="4847851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86008" y="6307176"/>
            <a:ext cx="5930118" cy="1267219"/>
          </a:xfrm>
          <a:prstGeom prst="wedgeRoundRectCallout">
            <a:avLst>
              <a:gd name="adj1" fmla="val -31336"/>
              <a:gd name="adj2" fmla="val -11340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63" y="1660870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8086606"/>
            <a:ext cx="5930118" cy="1571969"/>
          </a:xfrm>
          <a:prstGeom prst="wedgeRoundRectCallout">
            <a:avLst>
              <a:gd name="adj1" fmla="val 102086"/>
              <a:gd name="adj2" fmla="val -12616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47" y="1676400"/>
            <a:ext cx="7697838" cy="7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2773" y="18473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400" b="1" dirty="0">
                <a:latin typeface="Courier New" charset="0"/>
                <a:ea typeface="Cambria" charset="0"/>
              </a:rPr>
              <a:t>wage1[“educ2”] =wage1$educ^2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𝑋</m:t>
                          </m:r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50"/>
            <a:ext cx="11089349" cy="657417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91084"/>
              <a:gd name="adj2" fmla="val 93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bSup>
                        <m:sSubSupPr>
                          <m:ctrlPr>
                            <a:rPr lang="en-GB" sz="3555" i="1" dirty="0" err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bSup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Value added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8055" y="3289128"/>
            <a:ext cx="11342341" cy="4726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DEEE-16A7-407D-9DF8-B8171209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4" y="1280043"/>
            <a:ext cx="7898706" cy="521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FDD70-FE1E-46F2-8F14-698E90B1FC02}"/>
              </a:ext>
            </a:extLst>
          </p:cNvPr>
          <p:cNvSpPr/>
          <p:nvPr/>
        </p:nvSpPr>
        <p:spPr>
          <a:xfrm>
            <a:off x="2724912" y="11521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10BEE3-9225-4973-9FDD-8BB60E2F6E1F}"/>
              </a:ext>
            </a:extLst>
          </p:cNvPr>
          <p:cNvSpPr/>
          <p:nvPr/>
        </p:nvSpPr>
        <p:spPr>
          <a:xfrm>
            <a:off x="2724912" y="40477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3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39EA-0C74-48FE-8A9D-06F2861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161288"/>
            <a:ext cx="7059168" cy="60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ADF3EC-9276-4621-AB2E-5F431390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16" y="1298671"/>
            <a:ext cx="5636324" cy="6714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6E00B-3A23-49D6-9D6D-2A79DD737AB9}"/>
              </a:ext>
            </a:extLst>
          </p:cNvPr>
          <p:cNvCxnSpPr>
            <a:cxnSpLocks/>
          </p:cNvCxnSpPr>
          <p:nvPr/>
        </p:nvCxnSpPr>
        <p:spPr>
          <a:xfrm flipV="1">
            <a:off x="2926080" y="4800600"/>
            <a:ext cx="4727448" cy="18196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EE850D9-8762-4224-84A3-F943DDE8BF27}"/>
              </a:ext>
            </a:extLst>
          </p:cNvPr>
          <p:cNvSpPr/>
          <p:nvPr/>
        </p:nvSpPr>
        <p:spPr>
          <a:xfrm>
            <a:off x="10080308" y="4209764"/>
            <a:ext cx="2459736" cy="1819656"/>
          </a:xfrm>
          <a:prstGeom prst="wedgeRoundRectCallout">
            <a:avLst>
              <a:gd name="adj1" fmla="val -98156"/>
              <a:gd name="adj2" fmla="val 1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year effects: e.g. a recession could depress sales (and thus value added) and investment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7F7A50F-248D-4790-B0AA-998C53BE0C2E}"/>
              </a:ext>
            </a:extLst>
          </p:cNvPr>
          <p:cNvSpPr/>
          <p:nvPr/>
        </p:nvSpPr>
        <p:spPr>
          <a:xfrm>
            <a:off x="1078992" y="7708868"/>
            <a:ext cx="4901756" cy="992061"/>
          </a:xfrm>
          <a:prstGeom prst="wedgeRoundRectCallout">
            <a:avLst>
              <a:gd name="adj1" fmla="val 108163"/>
              <a:gd name="adj2" fmla="val -4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firm effects: successful firms will attract more investment and will have higher sales (and thus value added)</a:t>
            </a:r>
          </a:p>
        </p:txBody>
      </p:sp>
    </p:spTree>
    <p:extLst>
      <p:ext uri="{BB962C8B-B14F-4D97-AF65-F5344CB8AC3E}">
        <p14:creationId xmlns:p14="http://schemas.microsoft.com/office/powerpoint/2010/main" val="692628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" y="3971928"/>
            <a:ext cx="11774543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15384" y="7095744"/>
            <a:ext cx="8789152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2093</Words>
  <Application>Microsoft Office PowerPoint</Application>
  <PresentationFormat>Custom</PresentationFormat>
  <Paragraphs>345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2020-11-30T16:24:52Z</dcterms:modified>
</cp:coreProperties>
</file>